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428" r:id="rId3"/>
    <p:sldId id="350" r:id="rId4"/>
    <p:sldId id="355" r:id="rId5"/>
    <p:sldId id="429" r:id="rId6"/>
    <p:sldId id="418" r:id="rId7"/>
    <p:sldId id="396" r:id="rId8"/>
    <p:sldId id="427" r:id="rId9"/>
    <p:sldId id="430" r:id="rId10"/>
    <p:sldId id="431" r:id="rId11"/>
    <p:sldId id="411" r:id="rId12"/>
    <p:sldId id="353" r:id="rId13"/>
    <p:sldId id="432" r:id="rId14"/>
    <p:sldId id="484" r:id="rId15"/>
    <p:sldId id="485" r:id="rId16"/>
    <p:sldId id="306" r:id="rId17"/>
    <p:sldId id="307" r:id="rId18"/>
    <p:sldId id="467" r:id="rId19"/>
    <p:sldId id="468" r:id="rId20"/>
    <p:sldId id="414" r:id="rId21"/>
    <p:sldId id="481" r:id="rId22"/>
    <p:sldId id="469" r:id="rId23"/>
    <p:sldId id="415" r:id="rId24"/>
    <p:sldId id="463" r:id="rId25"/>
    <p:sldId id="483" r:id="rId26"/>
    <p:sldId id="486" r:id="rId27"/>
    <p:sldId id="434" r:id="rId28"/>
    <p:sldId id="487" r:id="rId29"/>
    <p:sldId id="437" r:id="rId30"/>
    <p:sldId id="451" r:id="rId31"/>
    <p:sldId id="470" r:id="rId32"/>
    <p:sldId id="438" r:id="rId33"/>
    <p:sldId id="439" r:id="rId34"/>
    <p:sldId id="440" r:id="rId35"/>
    <p:sldId id="441" r:id="rId36"/>
    <p:sldId id="442" r:id="rId37"/>
    <p:sldId id="456" r:id="rId38"/>
    <p:sldId id="473" r:id="rId39"/>
    <p:sldId id="457" r:id="rId40"/>
    <p:sldId id="444" r:id="rId41"/>
    <p:sldId id="474" r:id="rId42"/>
    <p:sldId id="459" r:id="rId43"/>
    <p:sldId id="475" r:id="rId44"/>
    <p:sldId id="478" r:id="rId45"/>
    <p:sldId id="47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68351"/>
  </p:normalViewPr>
  <p:slideViewPr>
    <p:cSldViewPr snapToGrid="0" snapToObjects="1">
      <p:cViewPr varScale="1">
        <p:scale>
          <a:sx n="139" d="100"/>
          <a:sy n="139" d="100"/>
        </p:scale>
        <p:origin x="33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PDF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that with more samples, the PDF “concentrates around mean”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argue that, if we sample multiple points from the same PDF, we are likely to get lucky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14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hienjuho.com/courses/cse417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iazza.com/wustl/fall2022/cse417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0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5BA2-6705-3C4B-800B-6654AFEF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Verification</a:t>
                </a:r>
              </a:p>
              <a:p>
                <a:pPr lvl="1"/>
                <a:r>
                  <a:rPr lang="en-US" dirty="0"/>
                  <a:t>I have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, i.e., 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performs in my dataset</a:t>
                </a:r>
              </a:p>
              <a:p>
                <a:pPr lvl="1"/>
                <a:r>
                  <a:rPr lang="en-US" dirty="0"/>
                  <a:t>I can infer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will perform for unseen data) might be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</a:t>
                </a:r>
              </a:p>
              <a:p>
                <a:pPr lvl="1"/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some learning algorithm, that outputs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to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78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7675-2532-594B-915F-B5C05C40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Will discuss the infinite case in the next few lectures.</a:t>
                </a:r>
                <a:b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</a:br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Can we 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and claim</a:t>
                </a:r>
                <a:br>
                  <a:rPr lang="en-US" dirty="0"/>
                </a:br>
                <a:r>
                  <a:rPr lang="en-US" sz="500" dirty="0"/>
                  <a:t>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   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3600" b="1" dirty="0">
                    <a:solidFill>
                      <a:srgbClr val="FF0000"/>
                    </a:solidFill>
                  </a:rPr>
                  <a:t>No!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8" t="-2616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2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928528"/>
            <a:ext cx="8041542" cy="8343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notes are not intended to be comprehensive.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9A4D-8C59-C747-9CB3-C469C8FA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BF3-47B7-B741-8A04-0C51BF73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9544" cy="5032375"/>
          </a:xfrm>
        </p:spPr>
        <p:txBody>
          <a:bodyPr>
            <a:normAutofit fontScale="92500"/>
          </a:bodyPr>
          <a:lstStyle/>
          <a:p>
            <a:r>
              <a:rPr lang="en-US" dirty="0"/>
              <a:t>Three fair coins, numbered by 1, 2, 3.   </a:t>
            </a:r>
          </a:p>
          <a:p>
            <a:pPr lvl="1"/>
            <a:r>
              <a:rPr lang="en-US" dirty="0"/>
              <a:t>Flip each coin 10 times</a:t>
            </a:r>
          </a:p>
          <a:p>
            <a:endParaRPr lang="en-US" sz="1200" dirty="0"/>
          </a:p>
          <a:p>
            <a:r>
              <a:rPr lang="en-US" dirty="0"/>
              <a:t>Question: (choosing from </a:t>
            </a:r>
            <a:r>
              <a:rPr lang="en-US" dirty="0">
                <a:solidFill>
                  <a:srgbClr val="00B050"/>
                </a:solidFill>
              </a:rPr>
              <a:t>&gt;5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=5</a:t>
            </a:r>
            <a:r>
              <a:rPr lang="en-US" dirty="0"/>
              <a:t>, or </a:t>
            </a:r>
            <a:r>
              <a:rPr lang="en-US" dirty="0">
                <a:solidFill>
                  <a:schemeClr val="accent1"/>
                </a:solidFill>
              </a:rPr>
              <a:t>&lt;5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For coin 1, what’s the expected number of heads among 10 flips?</a:t>
            </a:r>
          </a:p>
          <a:p>
            <a:pPr lvl="1"/>
            <a:endParaRPr lang="en-US" sz="200" dirty="0"/>
          </a:p>
          <a:p>
            <a:pPr marL="914400" lvl="2" indent="0">
              <a:buNone/>
            </a:pPr>
            <a:endParaRPr lang="en-US" sz="100" dirty="0"/>
          </a:p>
          <a:p>
            <a:pPr lvl="1"/>
            <a:r>
              <a:rPr lang="en-US" dirty="0"/>
              <a:t>Randomly choose a coin, what’s the expected number of heads for this coin?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Look at the realized flips and choose the coin with the largest number of heads. What is the expected number of heads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(on the already flipped results)</a:t>
            </a:r>
            <a:r>
              <a:rPr lang="en-US" dirty="0"/>
              <a:t> for the coin?</a:t>
            </a:r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Without observing the flips, choose the coin anyway you like, what is the expected number of heads of the 10 flips for this coin?</a:t>
            </a:r>
          </a:p>
          <a:p>
            <a:pPr lvl="1"/>
            <a:endParaRPr lang="en-US" dirty="0"/>
          </a:p>
          <a:p>
            <a:r>
              <a:rPr lang="en-US" dirty="0"/>
              <a:t>You will simulate this process (with 1,000 coins) in HW1.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E7252-DE5B-294F-8EFA-34B2CE3A8202}"/>
              </a:ext>
            </a:extLst>
          </p:cNvPr>
          <p:cNvSpPr txBox="1"/>
          <p:nvPr/>
        </p:nvSpPr>
        <p:spPr>
          <a:xfrm>
            <a:off x="1" y="3381838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1E2CA-1A30-B049-9C32-4BEBA753524B}"/>
              </a:ext>
            </a:extLst>
          </p:cNvPr>
          <p:cNvSpPr txBox="1"/>
          <p:nvPr/>
        </p:nvSpPr>
        <p:spPr>
          <a:xfrm>
            <a:off x="1" y="3908967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6144A-2D86-2E48-A46E-59788C74C722}"/>
              </a:ext>
            </a:extLst>
          </p:cNvPr>
          <p:cNvSpPr txBox="1"/>
          <p:nvPr/>
        </p:nvSpPr>
        <p:spPr>
          <a:xfrm>
            <a:off x="0" y="4505568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Ans: &gt;5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5FD9B-BCCC-0B4F-8DBA-DDC8E4E3B6E1}"/>
              </a:ext>
            </a:extLst>
          </p:cNvPr>
          <p:cNvSpPr txBox="1"/>
          <p:nvPr/>
        </p:nvSpPr>
        <p:spPr>
          <a:xfrm>
            <a:off x="0" y="5239205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</p:spTree>
    <p:extLst>
      <p:ext uri="{BB962C8B-B14F-4D97-AF65-F5344CB8AC3E}">
        <p14:creationId xmlns:p14="http://schemas.microsoft.com/office/powerpoint/2010/main" val="236737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D528-D521-004D-BC03-605B06E6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</p:spPr>
            <p:txBody>
              <a:bodyPr/>
              <a:lstStyle/>
              <a:p>
                <a:r>
                  <a:rPr lang="en-US" dirty="0"/>
                  <a:t>Connects to learning</a:t>
                </a:r>
              </a:p>
              <a:p>
                <a:pPr lvl="1"/>
                <a:r>
                  <a:rPr lang="en-US" dirty="0"/>
                  <a:t>Coin -&gt; Hypothesis</a:t>
                </a:r>
              </a:p>
              <a:p>
                <a:pPr lvl="1"/>
                <a:r>
                  <a:rPr lang="en-US" dirty="0"/>
                  <a:t>Coin flips -&gt; Performance of hypothesis in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Choosing the hypothesis “</a:t>
                </a:r>
                <a:r>
                  <a:rPr lang="en-US" dirty="0">
                    <a:solidFill>
                      <a:schemeClr val="accent2"/>
                    </a:solidFill>
                  </a:rPr>
                  <a:t>before</a:t>
                </a:r>
                <a:r>
                  <a:rPr lang="en-US" dirty="0"/>
                  <a:t>” or “</a:t>
                </a:r>
                <a:r>
                  <a:rPr lang="en-US" dirty="0">
                    <a:solidFill>
                      <a:schemeClr val="accent2"/>
                    </a:solidFill>
                  </a:rPr>
                  <a:t>after</a:t>
                </a:r>
                <a:r>
                  <a:rPr lang="en-US" dirty="0"/>
                  <a:t>” looking at the data (knowing the realization of the data drawing) makes a big difference!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  <a:blipFill>
                <a:blip r:embed="rId3"/>
                <a:stretch>
                  <a:fillRect l="-9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47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EEA-7CBE-E448-8FE0-7F4609D36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721"/>
            <a:ext cx="10515600" cy="4851622"/>
          </a:xfrm>
        </p:spPr>
        <p:txBody>
          <a:bodyPr>
            <a:normAutofit/>
          </a:bodyPr>
          <a:lstStyle/>
          <a:p>
            <a:r>
              <a:rPr lang="en-US" dirty="0"/>
              <a:t>Some graphical explanations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/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1862" t="-7317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4">
            <a:extLst>
              <a:ext uri="{FF2B5EF4-FFF2-40B4-BE49-F238E27FC236}">
                <a16:creationId xmlns:a16="http://schemas.microsoft.com/office/drawing/2014/main" id="{3B9A53F2-AFD5-6155-9AE8-E623DD47F70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5915" y="2561923"/>
            <a:ext cx="1199809" cy="1500728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A42FACF0-6EDF-A5D2-A17D-26A33D59E15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78405" y="2561923"/>
            <a:ext cx="1199809" cy="1500728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6C7B7B6A-52A5-7A14-9F79-DD587CCBB2C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25184" y="2596264"/>
            <a:ext cx="1199801" cy="1500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E291E-AAD6-4748-04EE-7586D399E265}"/>
              </a:ext>
            </a:extLst>
          </p:cNvPr>
          <p:cNvSpPr txBox="1"/>
          <p:nvPr/>
        </p:nvSpPr>
        <p:spPr>
          <a:xfrm>
            <a:off x="6696968" y="2812333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173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0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B8D1-527D-4040-AFA2-CDBD5734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47AFD-CA5A-C34E-902D-BF8FF7D41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2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6358-A513-D047-99D5-623CB647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00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01BE-1C77-914E-A572-0355C077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0B462-24FB-1E4F-8FE4-F099C2FA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4010" cy="51747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website and Piazza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3"/>
              </a:rPr>
              <a:t>http://chienjuho.com/courses/cse417t/</a:t>
            </a:r>
            <a:endParaRPr lang="en-US" dirty="0"/>
          </a:p>
          <a:p>
            <a:pPr lvl="1"/>
            <a:r>
              <a:rPr lang="en-US" dirty="0"/>
              <a:t>Piazza: </a:t>
            </a:r>
            <a:r>
              <a:rPr lang="en-US" dirty="0">
                <a:hlinkClick r:id="rId4"/>
              </a:rPr>
              <a:t>http://piazza.com/wustl/fall2022/cse417t</a:t>
            </a:r>
            <a:endParaRPr lang="en-US" dirty="0"/>
          </a:p>
          <a:p>
            <a:pPr lvl="1"/>
            <a:r>
              <a:rPr lang="en-US" dirty="0"/>
              <a:t>Make sure you follow both regularly</a:t>
            </a:r>
          </a:p>
          <a:p>
            <a:pPr lvl="1"/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Will be announced later this week</a:t>
            </a:r>
          </a:p>
          <a:p>
            <a:pPr lvl="1"/>
            <a:r>
              <a:rPr lang="en-US" dirty="0"/>
              <a:t>Will start next week</a:t>
            </a:r>
          </a:p>
          <a:p>
            <a:pPr lvl="1"/>
            <a:endParaRPr lang="en-US" dirty="0"/>
          </a:p>
          <a:p>
            <a:r>
              <a:rPr lang="en-US" dirty="0"/>
              <a:t>Homework 1</a:t>
            </a:r>
          </a:p>
          <a:p>
            <a:pPr lvl="1"/>
            <a:r>
              <a:rPr lang="en-US" dirty="0"/>
              <a:t>Will be announced later this week</a:t>
            </a:r>
          </a:p>
          <a:p>
            <a:pPr lvl="1"/>
            <a:r>
              <a:rPr lang="en-US" dirty="0"/>
              <a:t>A mixture of math questions and programming questions </a:t>
            </a:r>
          </a:p>
          <a:p>
            <a:pPr lvl="2"/>
            <a:r>
              <a:rPr lang="en-US" dirty="0"/>
              <a:t>Programming language: Python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 won’t teach you how to program Python)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8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2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3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4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/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/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/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/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/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sz="105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/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:r>
                  <a:rPr lang="en-US" dirty="0">
                    <a:solidFill>
                      <a:srgbClr val="FF0000"/>
                    </a:solidFill>
                  </a:rPr>
                  <a:t>(Union Bound)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04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5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M</a:t>
                </a:r>
                <a:r>
                  <a:rPr lang="en-US" dirty="0"/>
                  <a:t> can be considered as a proxy of the “complexity” of the hypothesis set</a:t>
                </a:r>
              </a:p>
              <a:p>
                <a:pPr lvl="1"/>
                <a:r>
                  <a:rPr lang="en-US" dirty="0"/>
                  <a:t>Will talk about 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 the next few lectures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3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39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This means, 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882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means, 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122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3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39FC0AB2-A22F-A74A-8CC1-E9C6A311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28" y="92165"/>
            <a:ext cx="3407664" cy="27811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B36673-1EA3-8643-9D6A-98393EAF2B72}"/>
              </a:ext>
            </a:extLst>
          </p:cNvPr>
          <p:cNvSpPr/>
          <p:nvPr/>
        </p:nvSpPr>
        <p:spPr>
          <a:xfrm>
            <a:off x="8898284" y="2192487"/>
            <a:ext cx="1388716" cy="6808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5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Learning curves</a:t>
                </a:r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3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39FC0AB2-A22F-A74A-8CC1-E9C6A311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28" y="92165"/>
            <a:ext cx="3407664" cy="27811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B36673-1EA3-8643-9D6A-98393EAF2B72}"/>
              </a:ext>
            </a:extLst>
          </p:cNvPr>
          <p:cNvSpPr/>
          <p:nvPr/>
        </p:nvSpPr>
        <p:spPr>
          <a:xfrm>
            <a:off x="8898284" y="2192487"/>
            <a:ext cx="1388716" cy="6808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5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34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rgbClr val="00B050"/>
                    </a:solidFill>
                  </a:rPr>
                  <a:t>pointwise </a:t>
                </a:r>
                <a:r>
                  <a:rPr lang="en-US" dirty="0"/>
                  <a:t>error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158496" y="5400071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5925312" y="5351290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576304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 is essentially doing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	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Choosing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convex, continuous, differentiable,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576304" cy="4896017"/>
              </a:xfrm>
              <a:blipFill>
                <a:blip r:embed="rId2"/>
                <a:stretch>
                  <a:fillRect l="-87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42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115C91-32AF-8E46-A45E-DDC91B6F5D20}"/>
              </a:ext>
            </a:extLst>
          </p:cNvPr>
          <p:cNvSpPr/>
          <p:nvPr/>
        </p:nvSpPr>
        <p:spPr>
          <a:xfrm>
            <a:off x="5925312" y="5668455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3056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2046237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CCD243C8-9E38-C542-9DE8-81B4D74D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8" y="9143"/>
            <a:ext cx="8393289" cy="68500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8A542D-16E6-DE40-A11A-1A85E90E7ED2}"/>
              </a:ext>
            </a:extLst>
          </p:cNvPr>
          <p:cNvSpPr/>
          <p:nvPr/>
        </p:nvSpPr>
        <p:spPr>
          <a:xfrm>
            <a:off x="2075934" y="147595"/>
            <a:ext cx="5375189" cy="315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F260A-3261-E347-A61D-C361EE1398D7}"/>
              </a:ext>
            </a:extLst>
          </p:cNvPr>
          <p:cNvSpPr txBox="1"/>
          <p:nvPr/>
        </p:nvSpPr>
        <p:spPr>
          <a:xfrm>
            <a:off x="7451123" y="1346887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1EBBA-3BB4-734E-8602-3BBFCD69DF8C}"/>
              </a:ext>
            </a:extLst>
          </p:cNvPr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36DB9-A42C-BF4B-84E6-0669B8EE7B46}"/>
              </a:ext>
            </a:extLst>
          </p:cNvPr>
          <p:cNvSpPr txBox="1"/>
          <p:nvPr/>
        </p:nvSpPr>
        <p:spPr>
          <a:xfrm>
            <a:off x="344413" y="4328877"/>
            <a:ext cx="23759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(example: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 H: Perceptron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A: PLA)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3E0215-1FD2-EE4B-93A4-32C33689F7EB}"/>
              </a:ext>
            </a:extLst>
          </p:cNvPr>
          <p:cNvSpPr/>
          <p:nvPr/>
        </p:nvSpPr>
        <p:spPr>
          <a:xfrm>
            <a:off x="7228447" y="4385784"/>
            <a:ext cx="2228703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92E14-27C6-0540-8A2D-7DEBF6AFCF05}"/>
              </a:ext>
            </a:extLst>
          </p:cNvPr>
          <p:cNvSpPr txBox="1"/>
          <p:nvPr/>
        </p:nvSpPr>
        <p:spPr>
          <a:xfrm>
            <a:off x="9485791" y="4403713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of learning</a:t>
            </a:r>
          </a:p>
        </p:txBody>
      </p:sp>
    </p:spTree>
    <p:extLst>
      <p:ext uri="{BB962C8B-B14F-4D97-AF65-F5344CB8AC3E}">
        <p14:creationId xmlns:p14="http://schemas.microsoft.com/office/powerpoint/2010/main" val="341136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715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23824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probably not.</a:t>
            </a:r>
          </a:p>
          <a:p>
            <a:endParaRPr lang="en-US" sz="3200" dirty="0"/>
          </a:p>
          <a:p>
            <a:r>
              <a:rPr lang="en-US" sz="3200" dirty="0"/>
              <a:t>They make the same predictions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3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CF39-67CE-154A-80F2-9B41F8B2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Learning: </a:t>
            </a:r>
            <a:r>
              <a:rPr lang="en-US" b="1" dirty="0">
                <a:solidFill>
                  <a:srgbClr val="C00000"/>
                </a:solidFill>
              </a:rPr>
              <a:t>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FEEF2-0367-F644-AC01-79BE198E8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46258" cy="4351338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>
                    <a:solidFill>
                      <a:schemeClr val="accent6"/>
                    </a:solidFill>
                  </a:rPr>
                  <a:t>training data</a:t>
                </a:r>
                <a:r>
                  <a:rPr lang="en-US" dirty="0"/>
                  <a:t>,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the </a:t>
                </a:r>
                <a:r>
                  <a:rPr lang="en-US" b="1" dirty="0">
                    <a:solidFill>
                      <a:srgbClr val="C00000"/>
                    </a:solidFill>
                  </a:rPr>
                  <a:t>unseen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test data</a:t>
                </a:r>
                <a:r>
                  <a:rPr lang="en-US" dirty="0">
                    <a:solidFill>
                      <a:schemeClr val="accent6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This goal is generally impossible without assumptions.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FEEF2-0367-F644-AC01-79BE198E8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46258" cy="4351338"/>
              </a:xfrm>
              <a:blipFill>
                <a:blip r:embed="rId2"/>
                <a:stretch>
                  <a:fillRect l="-104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4563C6-DC4F-6546-9DEF-71EC1A5D6EDC}"/>
              </a:ext>
            </a:extLst>
          </p:cNvPr>
          <p:cNvSpPr/>
          <p:nvPr/>
        </p:nvSpPr>
        <p:spPr>
          <a:xfrm>
            <a:off x="1102381" y="3777165"/>
            <a:ext cx="8340634" cy="22042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800" u="sng" dirty="0">
                <a:solidFill>
                  <a:schemeClr val="tx1"/>
                </a:solidFill>
              </a:rPr>
              <a:t>Key assumption of ML</a:t>
            </a:r>
          </a:p>
          <a:p>
            <a:pPr lvl="1"/>
            <a:endParaRPr lang="en-US" sz="1600" u="sng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accent6"/>
                </a:solidFill>
              </a:rPr>
              <a:t>Training</a:t>
            </a:r>
            <a:r>
              <a:rPr lang="en-US" sz="2800" dirty="0"/>
              <a:t> data points and </a:t>
            </a:r>
            <a:r>
              <a:rPr lang="en-US" sz="2800" dirty="0">
                <a:solidFill>
                  <a:schemeClr val="accent6"/>
                </a:solidFill>
              </a:rPr>
              <a:t>test</a:t>
            </a:r>
            <a:r>
              <a:rPr lang="en-US" sz="2800" dirty="0"/>
              <a:t> data points are </a:t>
            </a:r>
            <a:r>
              <a:rPr lang="en-US" sz="2800" dirty="0" err="1">
                <a:solidFill>
                  <a:schemeClr val="accent2"/>
                </a:solidFill>
              </a:rPr>
              <a:t>i.i.d.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drawn from the same (unknown) distribution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560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Thought Experiment about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812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473314" y="4401326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4401326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2048" t="-609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473314" y="3136194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3136194"/>
                <a:ext cx="3754554" cy="954107"/>
              </a:xfrm>
              <a:prstGeom prst="rect">
                <a:avLst/>
              </a:prstGeom>
              <a:blipFill>
                <a:blip r:embed="rId4"/>
                <a:stretch>
                  <a:fillRect l="-3716" t="-6494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4843532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438400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73314" y="2280693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2280693"/>
                <a:ext cx="5093574" cy="523220"/>
              </a:xfrm>
              <a:prstGeom prst="rect">
                <a:avLst/>
              </a:prstGeom>
              <a:blipFill>
                <a:blip r:embed="rId5"/>
                <a:stretch>
                  <a:fillRect l="-2743" t="-11905" r="-174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7F73F8A-4977-6742-92E2-8312E61C58F3}"/>
              </a:ext>
            </a:extLst>
          </p:cNvPr>
          <p:cNvSpPr/>
          <p:nvPr/>
        </p:nvSpPr>
        <p:spPr>
          <a:xfrm>
            <a:off x="5473314" y="4327158"/>
            <a:ext cx="6669918" cy="1402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29A-67B8-9E4D-9A46-2F5A825F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5"/>
            <a:ext cx="105156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+mj-lt"/>
              </a:rPr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each marble represent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drawn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Recall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(will discuss noisy target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 later in the semester)</a:t>
                </a:r>
              </a:p>
              <a:p>
                <a:endParaRPr lang="en-US" sz="1200" b="0" dirty="0"/>
              </a:p>
              <a:p>
                <a:r>
                  <a:rPr lang="en-US" b="0" dirty="0"/>
                  <a:t>“Fix”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For each marble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, color it as below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color it as </a:t>
                </a:r>
                <a:r>
                  <a:rPr lang="en-US" b="0" dirty="0">
                    <a:solidFill>
                      <a:srgbClr val="00B050"/>
                    </a:solidFill>
                  </a:rPr>
                  <a:t>green</a:t>
                </a:r>
                <a:r>
                  <a:rPr lang="en-US" b="0" dirty="0"/>
                  <a:t> marble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rgbClr val="00B050"/>
                    </a:solidFill>
                  </a:rPr>
                  <a:t>correct</a:t>
                </a:r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]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color it as </a:t>
                </a:r>
                <a:r>
                  <a:rPr lang="en-US" b="0" dirty="0">
                    <a:solidFill>
                      <a:srgbClr val="FF0000"/>
                    </a:solidFill>
                  </a:rPr>
                  <a:t>red</a:t>
                </a:r>
                <a:r>
                  <a:rPr lang="en-US" b="0" dirty="0"/>
                  <a:t> marble 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wrong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]</a:t>
                </a:r>
              </a:p>
              <a:p>
                <a:pPr marL="914400" lvl="2" indent="0">
                  <a:buNone/>
                </a:pPr>
                <a:endParaRPr lang="en-US" sz="600" b="0" dirty="0"/>
              </a:p>
              <a:p>
                <a:r>
                  <a:rPr lang="en-US" dirty="0"/>
                  <a:t>With the above coloring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  <a:blipFill>
                <a:blip r:embed="rId2"/>
                <a:stretch>
                  <a:fillRect l="-108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8536938" y="2538903"/>
            <a:ext cx="3240041" cy="2088124"/>
            <a:chOff x="6096000" y="2741765"/>
            <a:chExt cx="5626100" cy="3658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1C700-7E63-1E4C-9CFD-61415F5F5CA3}"/>
                  </a:ext>
                </a:extLst>
              </p:cNvPr>
              <p:cNvSpPr/>
              <p:nvPr/>
            </p:nvSpPr>
            <p:spPr>
              <a:xfrm>
                <a:off x="-799322" y="5438940"/>
                <a:ext cx="7607559" cy="1267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</a:t>
                </a:r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	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 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[Out-of-sample error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b="1" dirty="0">
                  <a:solidFill>
                    <a:schemeClr val="accent2"/>
                  </a:solidFill>
                </a:endParaRPr>
              </a:p>
              <a:p>
                <a:pPr lvl="2"/>
                <a:endParaRPr lang="en-US" sz="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1C700-7E63-1E4C-9CFD-61415F5F5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9322" y="5438940"/>
                <a:ext cx="7607559" cy="1267270"/>
              </a:xfrm>
              <a:prstGeom prst="rect">
                <a:avLst/>
              </a:prstGeom>
              <a:blipFill>
                <a:blip r:embed="rId4"/>
                <a:stretch>
                  <a:fillRect t="-8000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861C47-9D43-CB4A-90BC-770A627A0D4E}"/>
                  </a:ext>
                </a:extLst>
              </p:cNvPr>
              <p:cNvSpPr/>
              <p:nvPr/>
            </p:nvSpPr>
            <p:spPr>
              <a:xfrm>
                <a:off x="6008914" y="5036779"/>
                <a:ext cx="6096000" cy="16694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𝕝</m:t>
                          </m:r>
                          <m: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[in-sample error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accent2"/>
                        </a:solidFill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861C47-9D43-CB4A-90BC-770A627A0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914" y="5036779"/>
                <a:ext cx="6096000" cy="1669431"/>
              </a:xfrm>
              <a:prstGeom prst="rect">
                <a:avLst/>
              </a:prstGeom>
              <a:blipFill>
                <a:blip r:embed="rId5"/>
                <a:stretch>
                  <a:fillRect t="-69697" b="-7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DB3BE8-3518-9D49-831B-BC5EE7707BB4}"/>
              </a:ext>
            </a:extLst>
          </p:cNvPr>
          <p:cNvSpPr/>
          <p:nvPr/>
        </p:nvSpPr>
        <p:spPr>
          <a:xfrm>
            <a:off x="1097903" y="5036779"/>
            <a:ext cx="5486400" cy="1789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C83D71-E61B-764B-8AC6-4ACAD4B6A528}"/>
              </a:ext>
            </a:extLst>
          </p:cNvPr>
          <p:cNvSpPr/>
          <p:nvPr/>
        </p:nvSpPr>
        <p:spPr>
          <a:xfrm>
            <a:off x="6808237" y="5036779"/>
            <a:ext cx="4968742" cy="1789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B1CE4-6C01-AD4D-A5C1-4A531D9ABA5D}"/>
              </a:ext>
            </a:extLst>
          </p:cNvPr>
          <p:cNvSpPr txBox="1"/>
          <p:nvPr/>
        </p:nvSpPr>
        <p:spPr>
          <a:xfrm>
            <a:off x="4603102" y="4957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4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B309E-8050-884E-91FC-6EEF0B2D3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: </a:t>
                </a:r>
                <a:r>
                  <a:rPr lang="en-US" dirty="0"/>
                  <a:t>What we really want to know but unknown to us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What we can calculate from dataset</a:t>
                </a:r>
              </a:p>
              <a:p>
                <a:endParaRPr lang="en-US" dirty="0"/>
              </a:p>
              <a:p>
                <a:r>
                  <a:rPr lang="en-US" dirty="0"/>
                  <a:t>Fixed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verification, not learning!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B309E-8050-884E-91FC-6EEF0B2D3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1665663" y="4001294"/>
                <a:ext cx="8227573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63" y="4001294"/>
                <a:ext cx="8227573" cy="1013098"/>
              </a:xfrm>
              <a:prstGeom prst="rect">
                <a:avLst/>
              </a:prstGeom>
              <a:blipFill>
                <a:blip r:embed="rId3"/>
                <a:stretch>
                  <a:fillRect l="-1695" t="-487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13872</TotalTime>
  <Words>2454</Words>
  <Application>Microsoft Macintosh PowerPoint</Application>
  <PresentationFormat>Widescreen</PresentationFormat>
  <Paragraphs>373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PowerPoint Presentation</vt:lpstr>
      <vt:lpstr>Goal of Learning: Generalization</vt:lpstr>
      <vt:lpstr>PowerPoint Presentation</vt:lpstr>
      <vt:lpstr>A Thought Experiment about Probability</vt:lpstr>
      <vt:lpstr>Connection to Learning</vt:lpstr>
      <vt:lpstr>Connection to Learning</vt:lpstr>
      <vt:lpstr>Verification vs. Learning</vt:lpstr>
      <vt:lpstr>Connection to “Real” Learning</vt:lpstr>
      <vt:lpstr>Today’s Lecture</vt:lpstr>
      <vt:lpstr>An Analogy</vt:lpstr>
      <vt:lpstr>An Analogy</vt:lpstr>
      <vt:lpstr>An Analogy</vt:lpstr>
      <vt:lpstr>PowerPoint Presentation</vt:lpstr>
      <vt:lpstr>PowerPoint Presentation</vt:lpstr>
      <vt:lpstr>What Can We Do?</vt:lpstr>
      <vt:lpstr>Connection to “Real” Learning</vt:lpstr>
      <vt:lpstr>Derivations</vt:lpstr>
      <vt:lpstr>Derivations</vt:lpstr>
      <vt:lpstr>Derivations</vt:lpstr>
      <vt:lpstr>Connection to “Real” Learning</vt:lpstr>
      <vt:lpstr>Interpreting</vt:lpstr>
      <vt:lpstr>Interpreting</vt:lpstr>
      <vt:lpstr>Interpreting</vt:lpstr>
      <vt:lpstr>More Discussion</vt:lpstr>
      <vt:lpstr>More Discussion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1209</cp:revision>
  <cp:lastPrinted>2020-01-21T19:20:13Z</cp:lastPrinted>
  <dcterms:created xsi:type="dcterms:W3CDTF">2017-08-24T15:35:37Z</dcterms:created>
  <dcterms:modified xsi:type="dcterms:W3CDTF">2022-09-06T19:10:29Z</dcterms:modified>
</cp:coreProperties>
</file>